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g"/>
  <Default Extension="m4v" ContentType="video/mp4"/>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entation.xml" ContentType="application/vnd.openxmlformats-officedocument.presentationml.presentation.main+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package/2006/relationships/metadata/core-properties" Target="docProps/core.xml"/><Relationship Id="rId1"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MuseoModerno Medium"/>
      <p:regular r:id="rId19"/>
    </p:embeddedFont>
    <p:embeddedFont>
      <p:font typeface="MuseoModerno Medium"/>
      <p:regular r:id="rId20"/>
    </p:embeddedFont>
    <p:embeddedFont>
      <p:font typeface="MuseoModerno Medium"/>
      <p:regular r:id="rId21"/>
    </p:embeddedFont>
    <p:embeddedFont>
      <p:font typeface="MuseoModerno Medium"/>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viewProps" Target="viewProps.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presProps" Target="presProps.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hyperlink" Target="https://www.campuscode.com.br/conteudos/s-o-l-i-d-principio-de-inversao-de-dependencia" TargetMode="External"/><Relationship Id="rId2" Type="http://schemas.openxmlformats.org/officeDocument/2006/relationships/hyperlink" Target="https://medium.com/contexto-delimitado/o-princ%C3%ADpio-da-invers%C3%A3o-de-depend%C3%AAncia-d52987634fa9" TargetMode="External"/><Relationship Id="rId3" Type="http://schemas.openxmlformats.org/officeDocument/2006/relationships/hyperlink" Target="https://www.dtidigital.com.br/blog/solid-principio-inversao-de-dependencia" TargetMode="External"/><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11204"/>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Princípio da Inversão de Dependência (DIP) - O 'D' do SOLID</a:t>
            </a:r>
            <a:endParaRPr lang="en-US" sz="4450" dirty="0"/>
          </a:p>
        </p:txBody>
      </p:sp>
      <p:sp>
        <p:nvSpPr>
          <p:cNvPr id="4" name="Text 1"/>
          <p:cNvSpPr/>
          <p:nvPr/>
        </p:nvSpPr>
        <p:spPr>
          <a:xfrm>
            <a:off x="6280190" y="4477703"/>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Bem-vindos! Vamos explorar o Princípio da Inversão de Dependência, um dos pilares do SOLID. Este princípio promove flexibilidade e manutenibilidade no código. </a:t>
            </a:r>
            <a:endParaRPr lang="en-US" sz="1750" dirty="0"/>
          </a:p>
        </p:txBody>
      </p:sp>
      <p:sp>
        <p:nvSpPr>
          <p:cNvPr id="5" name="Shape 2"/>
          <p:cNvSpPr/>
          <p:nvPr/>
        </p:nvSpPr>
        <p:spPr>
          <a:xfrm>
            <a:off x="6280190" y="5838468"/>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846088"/>
            <a:ext cx="347663" cy="347663"/>
          </a:xfrm>
          <a:prstGeom prst="rect">
            <a:avLst/>
          </a:prstGeom>
        </p:spPr>
      </p:pic>
      <p:sp>
        <p:nvSpPr>
          <p:cNvPr id="7" name="Text 3"/>
          <p:cNvSpPr/>
          <p:nvPr/>
        </p:nvSpPr>
        <p:spPr>
          <a:xfrm>
            <a:off x="6756440" y="5821561"/>
            <a:ext cx="1596033" cy="396835"/>
          </a:xfrm>
          <a:prstGeom prst="rect">
            <a:avLst/>
          </a:prstGeom>
          <a:noFill/>
          <a:ln/>
        </p:spPr>
        <p:txBody>
          <a:bodyPr wrap="none" lIns="0" tIns="0" rIns="0" bIns="0" rtlCol="0" anchor="t"/>
          <a:lstStyle/>
          <a:p>
            <a:pPr algn="l" indent="0" marL="0">
              <a:lnSpc>
                <a:spcPts val="3100"/>
              </a:lnSpc>
              <a:buNone/>
            </a:pPr>
            <a:r>
              <a:rPr lang="en-US" sz="2200" b="1" dirty="0">
                <a:solidFill>
                  <a:srgbClr val="2B4150"/>
                </a:solidFill>
                <a:latin typeface="Source Sans Pro Bold" pitchFamily="34" charset="0"/>
                <a:ea typeface="Source Sans Pro Bold" pitchFamily="34" charset="-122"/>
                <a:cs typeface="Source Sans Pro Bold" pitchFamily="34" charset="-120"/>
              </a:rPr>
              <a:t>por Davi RKL</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12614"/>
            <a:ext cx="7001589" cy="708779"/>
          </a:xfrm>
          <a:prstGeom prst="rect">
            <a:avLst/>
          </a:prstGeom>
          <a:noFill/>
          <a:ln/>
        </p:spPr>
        <p:txBody>
          <a:bodyPr wrap="non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Melhores práticas do PID</a:t>
            </a:r>
            <a:endParaRPr lang="en-US" sz="4450" dirty="0"/>
          </a:p>
        </p:txBody>
      </p:sp>
      <p:sp>
        <p:nvSpPr>
          <p:cNvPr id="4" name="Text 1"/>
          <p:cNvSpPr/>
          <p:nvPr/>
        </p:nvSpPr>
        <p:spPr>
          <a:xfrm>
            <a:off x="793790" y="1961555"/>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Injeção de dependência para fornecer implementações. Uso de containers IoC. Design orientado a interfaces.</a:t>
            </a:r>
            <a:endParaRPr lang="en-US" sz="1750" dirty="0"/>
          </a:p>
        </p:txBody>
      </p:sp>
      <p:sp>
        <p:nvSpPr>
          <p:cNvPr id="5" name="Shape 2"/>
          <p:cNvSpPr/>
          <p:nvPr/>
        </p:nvSpPr>
        <p:spPr>
          <a:xfrm>
            <a:off x="1118711" y="2942511"/>
            <a:ext cx="30480" cy="4374475"/>
          </a:xfrm>
          <a:prstGeom prst="roundRect">
            <a:avLst>
              <a:gd name="adj" fmla="val 111628"/>
            </a:avLst>
          </a:prstGeom>
          <a:solidFill>
            <a:srgbClr val="D9D4C9"/>
          </a:solidFill>
          <a:ln/>
        </p:spPr>
      </p:sp>
      <p:sp>
        <p:nvSpPr>
          <p:cNvPr id="6" name="Shape 3"/>
          <p:cNvSpPr/>
          <p:nvPr/>
        </p:nvSpPr>
        <p:spPr>
          <a:xfrm>
            <a:off x="1358622" y="3437573"/>
            <a:ext cx="793790" cy="30480"/>
          </a:xfrm>
          <a:prstGeom prst="roundRect">
            <a:avLst>
              <a:gd name="adj" fmla="val 111628"/>
            </a:avLst>
          </a:prstGeom>
          <a:solidFill>
            <a:srgbClr val="D9D4C9"/>
          </a:solidFill>
          <a:ln/>
        </p:spPr>
      </p:sp>
      <p:sp>
        <p:nvSpPr>
          <p:cNvPr id="7" name="Shape 4"/>
          <p:cNvSpPr/>
          <p:nvPr/>
        </p:nvSpPr>
        <p:spPr>
          <a:xfrm>
            <a:off x="878800" y="3197662"/>
            <a:ext cx="510302" cy="510302"/>
          </a:xfrm>
          <a:prstGeom prst="roundRect">
            <a:avLst>
              <a:gd name="adj" fmla="val 6667"/>
            </a:avLst>
          </a:prstGeom>
          <a:solidFill>
            <a:srgbClr val="F3EEE3"/>
          </a:solidFill>
          <a:ln/>
        </p:spPr>
      </p:sp>
      <p:sp>
        <p:nvSpPr>
          <p:cNvPr id="8" name="Text 5"/>
          <p:cNvSpPr/>
          <p:nvPr/>
        </p:nvSpPr>
        <p:spPr>
          <a:xfrm>
            <a:off x="1054179" y="3282672"/>
            <a:ext cx="159544" cy="340281"/>
          </a:xfrm>
          <a:prstGeom prst="rect">
            <a:avLst/>
          </a:prstGeom>
          <a:noFill/>
          <a:ln/>
        </p:spPr>
        <p:txBody>
          <a:bodyPr wrap="none" lIns="0" tIns="0" rIns="0" bIns="0" rtlCol="0" anchor="t"/>
          <a:lstStyle/>
          <a:p>
            <a:pPr algn="ctr" indent="0" marL="0">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1</a:t>
            </a:r>
            <a:endParaRPr lang="en-US" sz="2650" dirty="0"/>
          </a:p>
        </p:txBody>
      </p:sp>
      <p:sp>
        <p:nvSpPr>
          <p:cNvPr id="9" name="Text 6"/>
          <p:cNvSpPr/>
          <p:nvPr/>
        </p:nvSpPr>
        <p:spPr>
          <a:xfrm>
            <a:off x="2381488" y="3169325"/>
            <a:ext cx="3275528"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Injeção de Dependência</a:t>
            </a:r>
            <a:endParaRPr lang="en-US" sz="2200" dirty="0"/>
          </a:p>
        </p:txBody>
      </p:sp>
      <p:sp>
        <p:nvSpPr>
          <p:cNvPr id="10" name="Text 7"/>
          <p:cNvSpPr/>
          <p:nvPr/>
        </p:nvSpPr>
        <p:spPr>
          <a:xfrm>
            <a:off x="2381488" y="3659743"/>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Fornecer dependências externamente.</a:t>
            </a:r>
            <a:endParaRPr lang="en-US" sz="1750" dirty="0"/>
          </a:p>
        </p:txBody>
      </p:sp>
      <p:sp>
        <p:nvSpPr>
          <p:cNvPr id="11" name="Shape 8"/>
          <p:cNvSpPr/>
          <p:nvPr/>
        </p:nvSpPr>
        <p:spPr>
          <a:xfrm>
            <a:off x="1358622" y="4971336"/>
            <a:ext cx="793790" cy="30480"/>
          </a:xfrm>
          <a:prstGeom prst="roundRect">
            <a:avLst>
              <a:gd name="adj" fmla="val 111628"/>
            </a:avLst>
          </a:prstGeom>
          <a:solidFill>
            <a:srgbClr val="D9D4C9"/>
          </a:solidFill>
          <a:ln/>
        </p:spPr>
      </p:sp>
      <p:sp>
        <p:nvSpPr>
          <p:cNvPr id="12" name="Shape 9"/>
          <p:cNvSpPr/>
          <p:nvPr/>
        </p:nvSpPr>
        <p:spPr>
          <a:xfrm>
            <a:off x="878800" y="4731425"/>
            <a:ext cx="510302" cy="510302"/>
          </a:xfrm>
          <a:prstGeom prst="roundRect">
            <a:avLst>
              <a:gd name="adj" fmla="val 6667"/>
            </a:avLst>
          </a:prstGeom>
          <a:solidFill>
            <a:srgbClr val="F3EEE3"/>
          </a:solidFill>
          <a:ln/>
        </p:spPr>
      </p:sp>
      <p:sp>
        <p:nvSpPr>
          <p:cNvPr id="13" name="Text 10"/>
          <p:cNvSpPr/>
          <p:nvPr/>
        </p:nvSpPr>
        <p:spPr>
          <a:xfrm>
            <a:off x="1039297" y="4816435"/>
            <a:ext cx="189190" cy="340281"/>
          </a:xfrm>
          <a:prstGeom prst="rect">
            <a:avLst/>
          </a:prstGeom>
          <a:noFill/>
          <a:ln/>
        </p:spPr>
        <p:txBody>
          <a:bodyPr wrap="none" lIns="0" tIns="0" rIns="0" bIns="0" rtlCol="0" anchor="t"/>
          <a:lstStyle/>
          <a:p>
            <a:pPr algn="ctr" indent="0" marL="0">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2</a:t>
            </a:r>
            <a:endParaRPr lang="en-US" sz="2650" dirty="0"/>
          </a:p>
        </p:txBody>
      </p:sp>
      <p:sp>
        <p:nvSpPr>
          <p:cNvPr id="14" name="Text 11"/>
          <p:cNvSpPr/>
          <p:nvPr/>
        </p:nvSpPr>
        <p:spPr>
          <a:xfrm>
            <a:off x="2381488" y="470308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Containers IoC</a:t>
            </a:r>
            <a:endParaRPr lang="en-US" sz="2200" dirty="0"/>
          </a:p>
        </p:txBody>
      </p:sp>
      <p:sp>
        <p:nvSpPr>
          <p:cNvPr id="15" name="Text 12"/>
          <p:cNvSpPr/>
          <p:nvPr/>
        </p:nvSpPr>
        <p:spPr>
          <a:xfrm>
            <a:off x="2381488" y="5193506"/>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Gerenciar dependências automaticamente.</a:t>
            </a:r>
            <a:endParaRPr lang="en-US" sz="1750" dirty="0"/>
          </a:p>
        </p:txBody>
      </p:sp>
      <p:sp>
        <p:nvSpPr>
          <p:cNvPr id="16" name="Shape 13"/>
          <p:cNvSpPr/>
          <p:nvPr/>
        </p:nvSpPr>
        <p:spPr>
          <a:xfrm>
            <a:off x="1358622" y="6505099"/>
            <a:ext cx="793790" cy="30480"/>
          </a:xfrm>
          <a:prstGeom prst="roundRect">
            <a:avLst>
              <a:gd name="adj" fmla="val 111628"/>
            </a:avLst>
          </a:prstGeom>
          <a:solidFill>
            <a:srgbClr val="D9D4C9"/>
          </a:solidFill>
          <a:ln/>
        </p:spPr>
      </p:sp>
      <p:sp>
        <p:nvSpPr>
          <p:cNvPr id="17" name="Shape 14"/>
          <p:cNvSpPr/>
          <p:nvPr/>
        </p:nvSpPr>
        <p:spPr>
          <a:xfrm>
            <a:off x="878800" y="6265188"/>
            <a:ext cx="510302" cy="510302"/>
          </a:xfrm>
          <a:prstGeom prst="roundRect">
            <a:avLst>
              <a:gd name="adj" fmla="val 6667"/>
            </a:avLst>
          </a:prstGeom>
          <a:solidFill>
            <a:srgbClr val="F3EEE3"/>
          </a:solidFill>
          <a:ln/>
        </p:spPr>
      </p:sp>
      <p:sp>
        <p:nvSpPr>
          <p:cNvPr id="18" name="Text 15"/>
          <p:cNvSpPr/>
          <p:nvPr/>
        </p:nvSpPr>
        <p:spPr>
          <a:xfrm>
            <a:off x="1038344" y="6350198"/>
            <a:ext cx="191214" cy="340281"/>
          </a:xfrm>
          <a:prstGeom prst="rect">
            <a:avLst/>
          </a:prstGeom>
          <a:noFill/>
          <a:ln/>
        </p:spPr>
        <p:txBody>
          <a:bodyPr wrap="none" lIns="0" tIns="0" rIns="0" bIns="0" rtlCol="0" anchor="t"/>
          <a:lstStyle/>
          <a:p>
            <a:pPr algn="ctr" indent="0" marL="0">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3</a:t>
            </a:r>
            <a:endParaRPr lang="en-US" sz="2650" dirty="0"/>
          </a:p>
        </p:txBody>
      </p:sp>
      <p:sp>
        <p:nvSpPr>
          <p:cNvPr id="19" name="Text 16"/>
          <p:cNvSpPr/>
          <p:nvPr/>
        </p:nvSpPr>
        <p:spPr>
          <a:xfrm>
            <a:off x="2381488" y="6236851"/>
            <a:ext cx="4136112"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Design Orientado a Interfaces</a:t>
            </a:r>
            <a:endParaRPr lang="en-US" sz="2200" dirty="0"/>
          </a:p>
        </p:txBody>
      </p:sp>
      <p:sp>
        <p:nvSpPr>
          <p:cNvPr id="20" name="Text 17"/>
          <p:cNvSpPr/>
          <p:nvPr/>
        </p:nvSpPr>
        <p:spPr>
          <a:xfrm>
            <a:off x="2381488" y="6727269"/>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Priorizar abstrações sobre implementações.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479846" y="2008227"/>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Conclusão </a:t>
            </a:r>
            <a:endParaRPr lang="en-US" sz="4450" dirty="0"/>
          </a:p>
        </p:txBody>
      </p:sp>
      <p:sp>
        <p:nvSpPr>
          <p:cNvPr id="3" name="Text 1"/>
          <p:cNvSpPr/>
          <p:nvPr/>
        </p:nvSpPr>
        <p:spPr>
          <a:xfrm>
            <a:off x="793790" y="317063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O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Princípio da Inversão de Dependência (PID)</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é essencial para criar sistemas mais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modulares</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flexíveis</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e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fáceis de manter</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Ele garante que os módulos de alto nível dependam de abstrações e não de implementações concretas, permitindo maior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facilidade de alteração</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e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testabilidade</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a:t>
            </a:r>
            <a:endParaRPr lang="en-US" sz="1750" dirty="0"/>
          </a:p>
        </p:txBody>
      </p:sp>
      <p:sp>
        <p:nvSpPr>
          <p:cNvPr id="4" name="Text 2"/>
          <p:cNvSpPr/>
          <p:nvPr/>
        </p:nvSpPr>
        <p:spPr>
          <a:xfrm>
            <a:off x="793790" y="4514493"/>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Adotar práticas como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injeção de dependência</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containers IoC</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e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design orientado a interfaces</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reduz o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acoplamento</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e aumenta a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escalabilidade</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No entanto, é importante evitar antipadrões como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dependências diretas de implementações</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e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uso excessivo de singletons</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que dificultam a manutenção.</a:t>
            </a:r>
            <a:endParaRPr lang="en-US" sz="1750" dirty="0"/>
          </a:p>
        </p:txBody>
      </p:sp>
      <p:sp>
        <p:nvSpPr>
          <p:cNvPr id="5" name="Text 3"/>
          <p:cNvSpPr/>
          <p:nvPr/>
        </p:nvSpPr>
        <p:spPr>
          <a:xfrm>
            <a:off x="793790" y="5858351"/>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Com o PID, conseguimos desenvolver sistemas mais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resilientes</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preparados para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mudanças futuras</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 e </a:t>
            </a:r>
            <a:pPr indent="0" marL="0">
              <a:lnSpc>
                <a:spcPts val="2850"/>
              </a:lnSpc>
              <a:buNone/>
            </a:pPr>
            <a:r>
              <a:rPr lang="en-US" sz="1750" b="1" dirty="0">
                <a:solidFill>
                  <a:srgbClr val="2B4150"/>
                </a:solidFill>
                <a:latin typeface="Source Sans Pro" pitchFamily="34" charset="0"/>
                <a:ea typeface="Source Sans Pro" pitchFamily="34" charset="-122"/>
                <a:cs typeface="Source Sans Pro" pitchFamily="34" charset="-120"/>
              </a:rPr>
              <a:t>facilidade de expansão</a:t>
            </a:r>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05656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Bibliografia</a:t>
            </a:r>
            <a:endParaRPr lang="en-US" sz="4450" dirty="0"/>
          </a:p>
        </p:txBody>
      </p:sp>
      <p:sp>
        <p:nvSpPr>
          <p:cNvPr id="3" name="Text 1"/>
          <p:cNvSpPr/>
          <p:nvPr/>
        </p:nvSpPr>
        <p:spPr>
          <a:xfrm>
            <a:off x="793790" y="3218974"/>
            <a:ext cx="130428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2"/>
          <p:cNvSpPr/>
          <p:nvPr/>
        </p:nvSpPr>
        <p:spPr>
          <a:xfrm>
            <a:off x="793790" y="3837027"/>
            <a:ext cx="13042821" cy="725805"/>
          </a:xfrm>
          <a:prstGeom prst="rect">
            <a:avLst/>
          </a:prstGeom>
          <a:noFill/>
          <a:ln/>
        </p:spPr>
        <p:txBody>
          <a:bodyPr wrap="square" lIns="0" tIns="0" rIns="0" bIns="0" rtlCol="0" anchor="t"/>
          <a:lstStyle/>
          <a:p>
            <a:pPr marL="342900" indent="-342900">
              <a:lnSpc>
                <a:spcPts val="2850"/>
              </a:lnSpc>
              <a:buSzPct val="100000"/>
              <a:buFont typeface="+mj-lt"/>
              <a:buAutoNum type="arabicPeriod" startAt="1"/>
            </a:pPr>
            <a:r>
              <a:rPr lang="en-US" sz="1750" dirty="0">
                <a:solidFill>
                  <a:srgbClr val="2B4150"/>
                </a:solidFill>
                <a:latin typeface="Source Sans Pro" pitchFamily="34" charset="0"/>
                <a:ea typeface="Source Sans Pro" pitchFamily="34" charset="-122"/>
                <a:cs typeface="Source Sans Pro" pitchFamily="34" charset="-120"/>
              </a:rPr>
              <a:t>Campus Code. "S.O.L.I.D.: Princípio de Inversão de Dependência". Disponível em: </a:t>
            </a:r>
            <a:pPr indent="0" marL="0">
              <a:lnSpc>
                <a:spcPts val="2850"/>
              </a:lnSpc>
              <a:buNone/>
            </a:pPr>
            <a:r>
              <a:rPr lang="en-US" sz="1750" u="sng" dirty="0">
                <a:solidFill>
                  <a:srgbClr val="325F7B"/>
                </a:solidFill>
                <a:latin typeface="Source Sans Pro" pitchFamily="34" charset="0"/>
                <a:ea typeface="Source Sans Pro" pitchFamily="34" charset="-122"/>
                <a:cs typeface="Source Sans Pro"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https://www.campuscode.com.br/conteudos/s-o-l-i-d-principio-de-inversao-de-dependencia</a:t>
            </a:r>
            <a:endParaRPr lang="en-US" sz="1750" dirty="0"/>
          </a:p>
        </p:txBody>
      </p:sp>
      <p:sp>
        <p:nvSpPr>
          <p:cNvPr id="5" name="Text 3"/>
          <p:cNvSpPr/>
          <p:nvPr/>
        </p:nvSpPr>
        <p:spPr>
          <a:xfrm>
            <a:off x="793790" y="4642128"/>
            <a:ext cx="13042821" cy="725805"/>
          </a:xfrm>
          <a:prstGeom prst="rect">
            <a:avLst/>
          </a:prstGeom>
          <a:noFill/>
          <a:ln/>
        </p:spPr>
        <p:txBody>
          <a:bodyPr wrap="square" lIns="0" tIns="0" rIns="0" bIns="0" rtlCol="0" anchor="t"/>
          <a:lstStyle/>
          <a:p>
            <a:pPr marL="342900" indent="-342900">
              <a:lnSpc>
                <a:spcPts val="2850"/>
              </a:lnSpc>
              <a:buSzPct val="100000"/>
              <a:buFont typeface="+mj-lt"/>
              <a:buAutoNum type="arabicPeriod" startAt="2"/>
            </a:pPr>
            <a:r>
              <a:rPr lang="en-US" sz="1750" dirty="0">
                <a:solidFill>
                  <a:srgbClr val="2B4150"/>
                </a:solidFill>
                <a:latin typeface="Source Sans Pro" pitchFamily="34" charset="0"/>
                <a:ea typeface="Source Sans Pro" pitchFamily="34" charset="-122"/>
                <a:cs typeface="Source Sans Pro" pitchFamily="34" charset="-120"/>
              </a:rPr>
              <a:t>Medium. "O Princípio da Inversão de Dependência". Disponível em: </a:t>
            </a:r>
            <a:pPr indent="0" marL="0">
              <a:lnSpc>
                <a:spcPts val="2850"/>
              </a:lnSpc>
              <a:buNone/>
            </a:pPr>
            <a:r>
              <a:rPr lang="en-US" sz="1750" u="sng" dirty="0">
                <a:solidFill>
                  <a:srgbClr val="325F7B"/>
                </a:solidFill>
                <a:latin typeface="Source Sans Pro" pitchFamily="34" charset="0"/>
                <a:ea typeface="Source Sans Pro" pitchFamily="34" charset="-122"/>
                <a:cs typeface="Source Sans Pro"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https://medium.com/contexto-delimitado/o-princ%C3%ADpio-da-invers%C3%A3o-de-depend%C3%AAncia-d52987634fa9</a:t>
            </a:r>
            <a:endParaRPr lang="en-US" sz="1750" dirty="0"/>
          </a:p>
        </p:txBody>
      </p:sp>
      <p:sp>
        <p:nvSpPr>
          <p:cNvPr id="6" name="Text 4"/>
          <p:cNvSpPr/>
          <p:nvPr/>
        </p:nvSpPr>
        <p:spPr>
          <a:xfrm>
            <a:off x="793790" y="5447228"/>
            <a:ext cx="13042821" cy="725805"/>
          </a:xfrm>
          <a:prstGeom prst="rect">
            <a:avLst/>
          </a:prstGeom>
          <a:noFill/>
          <a:ln/>
        </p:spPr>
        <p:txBody>
          <a:bodyPr wrap="square" lIns="0" tIns="0" rIns="0" bIns="0" rtlCol="0" anchor="t"/>
          <a:lstStyle/>
          <a:p>
            <a:pPr marL="342900" indent="-342900">
              <a:lnSpc>
                <a:spcPts val="2850"/>
              </a:lnSpc>
              <a:buSzPct val="100000"/>
              <a:buFont typeface="+mj-lt"/>
              <a:buAutoNum type="arabicPeriod" startAt="3"/>
            </a:pPr>
            <a:r>
              <a:rPr lang="en-US" sz="1750" dirty="0">
                <a:solidFill>
                  <a:srgbClr val="2B4150"/>
                </a:solidFill>
                <a:latin typeface="Source Sans Pro" pitchFamily="34" charset="0"/>
                <a:ea typeface="Source Sans Pro" pitchFamily="34" charset="-122"/>
                <a:cs typeface="Source Sans Pro" pitchFamily="34" charset="-120"/>
              </a:rPr>
              <a:t>Dti Digital. "SOLID: Princípio da Inversão de Dependência". Disponível em: </a:t>
            </a:r>
            <a:pPr indent="0" marL="0">
              <a:lnSpc>
                <a:spcPts val="2850"/>
              </a:lnSpc>
              <a:buNone/>
            </a:pPr>
            <a:r>
              <a:rPr lang="en-US" sz="1750" u="sng" dirty="0">
                <a:solidFill>
                  <a:srgbClr val="325F7B"/>
                </a:solidFill>
                <a:latin typeface="Source Sans Pro" pitchFamily="34" charset="0"/>
                <a:ea typeface="Source Sans Pro" pitchFamily="34" charset="-122"/>
                <a:cs typeface="Source Sans Pro"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https://www.dtidigital.com.br/blog/solid-principio-inversao-de-dependencia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6898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O que é o PID?</a:t>
            </a:r>
            <a:endParaRPr lang="en-US" sz="4450" dirty="0"/>
          </a:p>
        </p:txBody>
      </p:sp>
      <p:sp>
        <p:nvSpPr>
          <p:cNvPr id="4" name="Text 1"/>
          <p:cNvSpPr/>
          <p:nvPr/>
        </p:nvSpPr>
        <p:spPr>
          <a:xfrm>
            <a:off x="793790" y="2417921"/>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O PID prega que módulos de alto nível não devem depender de módulos de baixo nível. Ambos devem depender de abstrações. Abstrações não devem depender de detalhes. Detalhes devem depender de abstrações.</a:t>
            </a:r>
            <a:endParaRPr lang="en-US" sz="1750" dirty="0"/>
          </a:p>
        </p:txBody>
      </p:sp>
      <p:pic>
        <p:nvPicPr>
          <p:cNvPr id="5" name="Image 1" descr="preencoded.png">    </p:cNvPr>
          <p:cNvPicPr>
            <a:picLocks noChangeAspect="1"/>
          </p:cNvPicPr>
          <p:nvPr/>
        </p:nvPicPr>
        <p:blipFill>
          <a:blip r:embed="rId2"/>
          <a:stretch>
            <a:fillRect/>
          </a:stretch>
        </p:blipFill>
        <p:spPr>
          <a:xfrm>
            <a:off x="793790" y="3761780"/>
            <a:ext cx="566976" cy="566976"/>
          </a:xfrm>
          <a:prstGeom prst="rect">
            <a:avLst/>
          </a:prstGeom>
        </p:spPr>
      </p:pic>
      <p:sp>
        <p:nvSpPr>
          <p:cNvPr id="6" name="Text 2"/>
          <p:cNvSpPr/>
          <p:nvPr/>
        </p:nvSpPr>
        <p:spPr>
          <a:xfrm>
            <a:off x="793790" y="4555569"/>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Abstração</a:t>
            </a:r>
            <a:endParaRPr lang="en-US" sz="2200" dirty="0"/>
          </a:p>
        </p:txBody>
      </p:sp>
      <p:sp>
        <p:nvSpPr>
          <p:cNvPr id="7" name="Text 3"/>
          <p:cNvSpPr/>
          <p:nvPr/>
        </p:nvSpPr>
        <p:spPr>
          <a:xfrm>
            <a:off x="793790" y="5045988"/>
            <a:ext cx="2291953" cy="1451610"/>
          </a:xfrm>
          <a:prstGeom prst="rect">
            <a:avLst/>
          </a:prstGeom>
          <a:noFill/>
          <a:ln/>
        </p:spPr>
        <p:txBody>
          <a:bodyPr wrap="square" lIns="0" tIns="0" rIns="0" bIns="0" rtlCol="0" anchor="t"/>
          <a:lstStyle/>
          <a:p>
            <a:pPr algn="l"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Foco em interfaces e contratos, não em implementações concretas.</a:t>
            </a:r>
            <a:endParaRPr lang="en-US" sz="1750" dirty="0"/>
          </a:p>
        </p:txBody>
      </p:sp>
      <p:pic>
        <p:nvPicPr>
          <p:cNvPr id="8" name="Image 2" descr="preencoded.png">    </p:cNvPr>
          <p:cNvPicPr>
            <a:picLocks noChangeAspect="1"/>
          </p:cNvPicPr>
          <p:nvPr/>
        </p:nvPicPr>
        <p:blipFill>
          <a:blip r:embed="rId3"/>
          <a:stretch>
            <a:fillRect/>
          </a:stretch>
        </p:blipFill>
        <p:spPr>
          <a:xfrm>
            <a:off x="3425904" y="3761780"/>
            <a:ext cx="566976" cy="566976"/>
          </a:xfrm>
          <a:prstGeom prst="rect">
            <a:avLst/>
          </a:prstGeom>
        </p:spPr>
      </p:pic>
      <p:sp>
        <p:nvSpPr>
          <p:cNvPr id="9" name="Text 4"/>
          <p:cNvSpPr/>
          <p:nvPr/>
        </p:nvSpPr>
        <p:spPr>
          <a:xfrm>
            <a:off x="3425904" y="4555569"/>
            <a:ext cx="2292072"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Dependência</a:t>
            </a:r>
            <a:endParaRPr lang="en-US" sz="2200" dirty="0"/>
          </a:p>
        </p:txBody>
      </p:sp>
      <p:sp>
        <p:nvSpPr>
          <p:cNvPr id="10" name="Text 5"/>
          <p:cNvSpPr/>
          <p:nvPr/>
        </p:nvSpPr>
        <p:spPr>
          <a:xfrm>
            <a:off x="3425904" y="5045988"/>
            <a:ext cx="2292072" cy="1814513"/>
          </a:xfrm>
          <a:prstGeom prst="rect">
            <a:avLst/>
          </a:prstGeom>
          <a:noFill/>
          <a:ln/>
        </p:spPr>
        <p:txBody>
          <a:bodyPr wrap="square" lIns="0" tIns="0" rIns="0" bIns="0" rtlCol="0" anchor="t"/>
          <a:lstStyle/>
          <a:p>
            <a:pPr algn="l"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Módulos de alto nível dependem de abstrações, promovendo flexibilidade.</a:t>
            </a:r>
            <a:endParaRPr lang="en-US" sz="1750" dirty="0"/>
          </a:p>
        </p:txBody>
      </p:sp>
      <p:pic>
        <p:nvPicPr>
          <p:cNvPr id="11" name="Image 3" descr="preencoded.png">    </p:cNvPr>
          <p:cNvPicPr>
            <a:picLocks noChangeAspect="1"/>
          </p:cNvPicPr>
          <p:nvPr/>
        </p:nvPicPr>
        <p:blipFill>
          <a:blip r:embed="rId4"/>
          <a:stretch>
            <a:fillRect/>
          </a:stretch>
        </p:blipFill>
        <p:spPr>
          <a:xfrm>
            <a:off x="6058138" y="3761780"/>
            <a:ext cx="566976" cy="566976"/>
          </a:xfrm>
          <a:prstGeom prst="rect">
            <a:avLst/>
          </a:prstGeom>
        </p:spPr>
      </p:pic>
      <p:sp>
        <p:nvSpPr>
          <p:cNvPr id="12" name="Text 6"/>
          <p:cNvSpPr/>
          <p:nvPr/>
        </p:nvSpPr>
        <p:spPr>
          <a:xfrm>
            <a:off x="6058138" y="4555569"/>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Flexibilidade</a:t>
            </a:r>
            <a:endParaRPr lang="en-US" sz="2200" dirty="0"/>
          </a:p>
        </p:txBody>
      </p:sp>
      <p:sp>
        <p:nvSpPr>
          <p:cNvPr id="13" name="Text 7"/>
          <p:cNvSpPr/>
          <p:nvPr/>
        </p:nvSpPr>
        <p:spPr>
          <a:xfrm>
            <a:off x="6058138" y="5045988"/>
            <a:ext cx="2291953" cy="1451610"/>
          </a:xfrm>
          <a:prstGeom prst="rect">
            <a:avLst/>
          </a:prstGeom>
          <a:noFill/>
          <a:ln/>
        </p:spPr>
        <p:txBody>
          <a:bodyPr wrap="square" lIns="0" tIns="0" rIns="0" bIns="0" rtlCol="0" anchor="t"/>
          <a:lstStyle/>
          <a:p>
            <a:pPr algn="l"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Facilidade para alterar implementações sem afetar outras partes do sistema.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4200"/>
            <a:ext cx="7723942" cy="708779"/>
          </a:xfrm>
          <a:prstGeom prst="rect">
            <a:avLst/>
          </a:prstGeom>
          <a:noFill/>
          <a:ln/>
        </p:spPr>
        <p:txBody>
          <a:bodyPr wrap="non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Por que o PID é importante?</a:t>
            </a:r>
            <a:endParaRPr lang="en-US" sz="4450" dirty="0"/>
          </a:p>
        </p:txBody>
      </p:sp>
      <p:sp>
        <p:nvSpPr>
          <p:cNvPr id="3" name="Text 1"/>
          <p:cNvSpPr/>
          <p:nvPr/>
        </p:nvSpPr>
        <p:spPr>
          <a:xfrm>
            <a:off x="793790" y="3336608"/>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O PID reduz o acoplamento entre os componentes do sistema. Ele facilita a testabilidade e a reutilização do código. Além disso, aumenta a resiliência a mudanças.</a:t>
            </a:r>
            <a:endParaRPr lang="en-US" sz="1750" dirty="0"/>
          </a:p>
        </p:txBody>
      </p:sp>
      <p:sp>
        <p:nvSpPr>
          <p:cNvPr id="4" name="Text 2"/>
          <p:cNvSpPr/>
          <p:nvPr/>
        </p:nvSpPr>
        <p:spPr>
          <a:xfrm>
            <a:off x="793790" y="4544378"/>
            <a:ext cx="3181469" cy="354330"/>
          </a:xfrm>
          <a:prstGeom prst="rect">
            <a:avLst/>
          </a:prstGeom>
          <a:noFill/>
          <a:ln/>
        </p:spPr>
        <p:txBody>
          <a:bodyPr wrap="none" lIns="0" tIns="0" rIns="0" bIns="0" rtlCol="0" anchor="t"/>
          <a:lstStyle/>
          <a:p>
            <a:pPr indent="0" marL="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Acoplamento Reduzido</a:t>
            </a:r>
            <a:endParaRPr lang="en-US" sz="2200" dirty="0"/>
          </a:p>
        </p:txBody>
      </p:sp>
      <p:sp>
        <p:nvSpPr>
          <p:cNvPr id="5" name="Text 3"/>
          <p:cNvSpPr/>
          <p:nvPr/>
        </p:nvSpPr>
        <p:spPr>
          <a:xfrm>
            <a:off x="793790" y="5125522"/>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Componentes independentes, fáceis de modificar.</a:t>
            </a:r>
            <a:endParaRPr lang="en-US" sz="1750" dirty="0"/>
          </a:p>
        </p:txBody>
      </p:sp>
      <p:sp>
        <p:nvSpPr>
          <p:cNvPr id="6" name="Text 4"/>
          <p:cNvSpPr/>
          <p:nvPr/>
        </p:nvSpPr>
        <p:spPr>
          <a:xfrm>
            <a:off x="5332928" y="454437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Testabilidade</a:t>
            </a:r>
            <a:endParaRPr lang="en-US" sz="2200" dirty="0"/>
          </a:p>
        </p:txBody>
      </p:sp>
      <p:sp>
        <p:nvSpPr>
          <p:cNvPr id="7" name="Text 5"/>
          <p:cNvSpPr/>
          <p:nvPr/>
        </p:nvSpPr>
        <p:spPr>
          <a:xfrm>
            <a:off x="5332928" y="5125522"/>
            <a:ext cx="3978116" cy="362903"/>
          </a:xfrm>
          <a:prstGeom prst="rect">
            <a:avLst/>
          </a:prstGeom>
          <a:noFill/>
          <a:ln/>
        </p:spPr>
        <p:txBody>
          <a:bodyPr wrap="non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Isolamento facilita testes unitários.</a:t>
            </a:r>
            <a:endParaRPr lang="en-US" sz="1750" dirty="0"/>
          </a:p>
        </p:txBody>
      </p:sp>
      <p:sp>
        <p:nvSpPr>
          <p:cNvPr id="8" name="Text 6"/>
          <p:cNvSpPr/>
          <p:nvPr/>
        </p:nvSpPr>
        <p:spPr>
          <a:xfrm>
            <a:off x="9872067" y="454437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Reutilização</a:t>
            </a:r>
            <a:endParaRPr lang="en-US" sz="2200" dirty="0"/>
          </a:p>
        </p:txBody>
      </p:sp>
      <p:sp>
        <p:nvSpPr>
          <p:cNvPr id="9" name="Text 7"/>
          <p:cNvSpPr/>
          <p:nvPr/>
        </p:nvSpPr>
        <p:spPr>
          <a:xfrm>
            <a:off x="9872067" y="5125522"/>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Componentes adaptáveis a diferentes contextos.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8178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Benefícios do PID</a:t>
            </a:r>
            <a:endParaRPr lang="en-US" sz="4450" dirty="0"/>
          </a:p>
        </p:txBody>
      </p:sp>
      <p:sp>
        <p:nvSpPr>
          <p:cNvPr id="4" name="Text 1"/>
          <p:cNvSpPr/>
          <p:nvPr/>
        </p:nvSpPr>
        <p:spPr>
          <a:xfrm>
            <a:off x="793790" y="4830723"/>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Código mais flexível, fácil de manter e testar. Permite a substituição de componentes com facilidade. Melhora a escalabilidade da aplicação.</a:t>
            </a:r>
            <a:endParaRPr lang="en-US" sz="1750" dirty="0"/>
          </a:p>
        </p:txBody>
      </p:sp>
      <p:sp>
        <p:nvSpPr>
          <p:cNvPr id="5" name="Shape 2"/>
          <p:cNvSpPr/>
          <p:nvPr/>
        </p:nvSpPr>
        <p:spPr>
          <a:xfrm>
            <a:off x="793790" y="6066830"/>
            <a:ext cx="510302" cy="510302"/>
          </a:xfrm>
          <a:prstGeom prst="roundRect">
            <a:avLst>
              <a:gd name="adj" fmla="val 6667"/>
            </a:avLst>
          </a:prstGeom>
          <a:solidFill>
            <a:srgbClr val="F3EEE3"/>
          </a:solidFill>
          <a:ln/>
        </p:spPr>
      </p:sp>
      <p:sp>
        <p:nvSpPr>
          <p:cNvPr id="6" name="Text 3"/>
          <p:cNvSpPr/>
          <p:nvPr/>
        </p:nvSpPr>
        <p:spPr>
          <a:xfrm>
            <a:off x="969169" y="6151840"/>
            <a:ext cx="159544" cy="340281"/>
          </a:xfrm>
          <a:prstGeom prst="rect">
            <a:avLst/>
          </a:prstGeom>
          <a:noFill/>
          <a:ln/>
        </p:spPr>
        <p:txBody>
          <a:bodyPr wrap="none" lIns="0" tIns="0" rIns="0" bIns="0" rtlCol="0" anchor="t"/>
          <a:lstStyle/>
          <a:p>
            <a:pPr algn="ctr" indent="0" marL="0">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1</a:t>
            </a:r>
            <a:endParaRPr lang="en-US" sz="2650" dirty="0"/>
          </a:p>
        </p:txBody>
      </p:sp>
      <p:sp>
        <p:nvSpPr>
          <p:cNvPr id="7" name="Text 4"/>
          <p:cNvSpPr/>
          <p:nvPr/>
        </p:nvSpPr>
        <p:spPr>
          <a:xfrm>
            <a:off x="1530906" y="606683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Flexibilidade</a:t>
            </a:r>
            <a:endParaRPr lang="en-US" sz="2200" dirty="0"/>
          </a:p>
        </p:txBody>
      </p:sp>
      <p:sp>
        <p:nvSpPr>
          <p:cNvPr id="8" name="Text 5"/>
          <p:cNvSpPr/>
          <p:nvPr/>
        </p:nvSpPr>
        <p:spPr>
          <a:xfrm>
            <a:off x="1530906" y="6557248"/>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Adaptação a novos requisitos sem grandes alterações.</a:t>
            </a:r>
            <a:endParaRPr lang="en-US" sz="1750" dirty="0"/>
          </a:p>
        </p:txBody>
      </p:sp>
      <p:sp>
        <p:nvSpPr>
          <p:cNvPr id="9" name="Shape 6"/>
          <p:cNvSpPr/>
          <p:nvPr/>
        </p:nvSpPr>
        <p:spPr>
          <a:xfrm>
            <a:off x="5216962" y="6066830"/>
            <a:ext cx="510302" cy="510302"/>
          </a:xfrm>
          <a:prstGeom prst="roundRect">
            <a:avLst>
              <a:gd name="adj" fmla="val 6667"/>
            </a:avLst>
          </a:prstGeom>
          <a:solidFill>
            <a:srgbClr val="F3EEE3"/>
          </a:solidFill>
          <a:ln/>
        </p:spPr>
      </p:sp>
      <p:sp>
        <p:nvSpPr>
          <p:cNvPr id="10" name="Text 7"/>
          <p:cNvSpPr/>
          <p:nvPr/>
        </p:nvSpPr>
        <p:spPr>
          <a:xfrm>
            <a:off x="5377458" y="6151840"/>
            <a:ext cx="189190" cy="340281"/>
          </a:xfrm>
          <a:prstGeom prst="rect">
            <a:avLst/>
          </a:prstGeom>
          <a:noFill/>
          <a:ln/>
        </p:spPr>
        <p:txBody>
          <a:bodyPr wrap="none" lIns="0" tIns="0" rIns="0" bIns="0" rtlCol="0" anchor="t"/>
          <a:lstStyle/>
          <a:p>
            <a:pPr algn="ctr" indent="0" marL="0">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2</a:t>
            </a:r>
            <a:endParaRPr lang="en-US" sz="2650" dirty="0"/>
          </a:p>
        </p:txBody>
      </p:sp>
      <p:sp>
        <p:nvSpPr>
          <p:cNvPr id="11" name="Text 8"/>
          <p:cNvSpPr/>
          <p:nvPr/>
        </p:nvSpPr>
        <p:spPr>
          <a:xfrm>
            <a:off x="5954078" y="606683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Manutenibilidade</a:t>
            </a:r>
            <a:endParaRPr lang="en-US" sz="2200" dirty="0"/>
          </a:p>
        </p:txBody>
      </p:sp>
      <p:sp>
        <p:nvSpPr>
          <p:cNvPr id="12" name="Text 9"/>
          <p:cNvSpPr/>
          <p:nvPr/>
        </p:nvSpPr>
        <p:spPr>
          <a:xfrm>
            <a:off x="5954078" y="6557248"/>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Facilidade para corrigir e aprimorar o código.</a:t>
            </a:r>
            <a:endParaRPr lang="en-US" sz="1750" dirty="0"/>
          </a:p>
        </p:txBody>
      </p:sp>
      <p:sp>
        <p:nvSpPr>
          <p:cNvPr id="13" name="Shape 10"/>
          <p:cNvSpPr/>
          <p:nvPr/>
        </p:nvSpPr>
        <p:spPr>
          <a:xfrm>
            <a:off x="9640133" y="6066830"/>
            <a:ext cx="510302" cy="510302"/>
          </a:xfrm>
          <a:prstGeom prst="roundRect">
            <a:avLst>
              <a:gd name="adj" fmla="val 6667"/>
            </a:avLst>
          </a:prstGeom>
          <a:solidFill>
            <a:srgbClr val="F3EEE3"/>
          </a:solidFill>
          <a:ln/>
        </p:spPr>
      </p:sp>
      <p:sp>
        <p:nvSpPr>
          <p:cNvPr id="14" name="Text 11"/>
          <p:cNvSpPr/>
          <p:nvPr/>
        </p:nvSpPr>
        <p:spPr>
          <a:xfrm>
            <a:off x="9799677" y="6151840"/>
            <a:ext cx="191214" cy="340281"/>
          </a:xfrm>
          <a:prstGeom prst="rect">
            <a:avLst/>
          </a:prstGeom>
          <a:noFill/>
          <a:ln/>
        </p:spPr>
        <p:txBody>
          <a:bodyPr wrap="none" lIns="0" tIns="0" rIns="0" bIns="0" rtlCol="0" anchor="t"/>
          <a:lstStyle/>
          <a:p>
            <a:pPr algn="ctr" indent="0" marL="0">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3</a:t>
            </a:r>
            <a:endParaRPr lang="en-US" sz="2650" dirty="0"/>
          </a:p>
        </p:txBody>
      </p:sp>
      <p:sp>
        <p:nvSpPr>
          <p:cNvPr id="15" name="Text 12"/>
          <p:cNvSpPr/>
          <p:nvPr/>
        </p:nvSpPr>
        <p:spPr>
          <a:xfrm>
            <a:off x="10377249" y="606683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Escalabilidade</a:t>
            </a:r>
            <a:endParaRPr lang="en-US" sz="2200" dirty="0"/>
          </a:p>
        </p:txBody>
      </p:sp>
      <p:sp>
        <p:nvSpPr>
          <p:cNvPr id="16" name="Text 13"/>
          <p:cNvSpPr/>
          <p:nvPr/>
        </p:nvSpPr>
        <p:spPr>
          <a:xfrm>
            <a:off x="10377249" y="6557248"/>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Crescimento do sistema sem comprometer a estrutura.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88619"/>
          </a:xfrm>
          <a:prstGeom prst="rect">
            <a:avLst/>
          </a:prstGeom>
        </p:spPr>
      </p:pic>
      <p:sp>
        <p:nvSpPr>
          <p:cNvPr id="3" name="Text 0"/>
          <p:cNvSpPr/>
          <p:nvPr/>
        </p:nvSpPr>
        <p:spPr>
          <a:xfrm>
            <a:off x="640794" y="2938701"/>
            <a:ext cx="5021699" cy="572095"/>
          </a:xfrm>
          <a:prstGeom prst="rect">
            <a:avLst/>
          </a:prstGeom>
          <a:noFill/>
          <a:ln/>
        </p:spPr>
        <p:txBody>
          <a:bodyPr wrap="none" lIns="0" tIns="0" rIns="0" bIns="0" rtlCol="0" anchor="t"/>
          <a:lstStyle/>
          <a:p>
            <a:pPr indent="0" marL="0">
              <a:lnSpc>
                <a:spcPts val="4500"/>
              </a:lnSpc>
              <a:buNone/>
            </a:pPr>
            <a:r>
              <a:rPr lang="en-US" sz="3600" dirty="0">
                <a:solidFill>
                  <a:srgbClr val="124E73"/>
                </a:solidFill>
                <a:latin typeface="MuseoModerno Medium" pitchFamily="34" charset="0"/>
                <a:ea typeface="MuseoModerno Medium" pitchFamily="34" charset="-122"/>
                <a:cs typeface="MuseoModerno Medium" pitchFamily="34" charset="-120"/>
              </a:rPr>
              <a:t>Implementando o PID</a:t>
            </a:r>
            <a:endParaRPr lang="en-US" sz="3600" dirty="0"/>
          </a:p>
        </p:txBody>
      </p:sp>
      <p:sp>
        <p:nvSpPr>
          <p:cNvPr id="4" name="Text 1"/>
          <p:cNvSpPr/>
          <p:nvPr/>
        </p:nvSpPr>
        <p:spPr>
          <a:xfrm>
            <a:off x="640794" y="3785354"/>
            <a:ext cx="13348811" cy="292894"/>
          </a:xfrm>
          <a:prstGeom prst="rect">
            <a:avLst/>
          </a:prstGeom>
          <a:noFill/>
          <a:ln/>
        </p:spPr>
        <p:txBody>
          <a:bodyPr wrap="none" lIns="0" tIns="0" rIns="0" bIns="0" rtlCol="0" anchor="t"/>
          <a:lstStyle/>
          <a:p>
            <a:pPr indent="0" marL="0">
              <a:lnSpc>
                <a:spcPts val="2300"/>
              </a:lnSpc>
              <a:buNone/>
            </a:pPr>
            <a:r>
              <a:rPr lang="en-US" sz="1400" dirty="0">
                <a:solidFill>
                  <a:srgbClr val="2B4150"/>
                </a:solidFill>
                <a:latin typeface="Source Sans Pro" pitchFamily="34" charset="0"/>
                <a:ea typeface="Source Sans Pro" pitchFamily="34" charset="-122"/>
                <a:cs typeface="Source Sans Pro" pitchFamily="34" charset="-120"/>
              </a:rPr>
              <a:t>Use interfaces ou classes abstratas para definir contratos. Módulos de alto nível dependem dessas abstrações. Implementações concretas dependem das abstrações.</a:t>
            </a:r>
            <a:endParaRPr lang="en-US" sz="1400" dirty="0"/>
          </a:p>
        </p:txBody>
      </p:sp>
      <p:pic>
        <p:nvPicPr>
          <p:cNvPr id="5" name="Image 1" descr="preencoded.png">    </p:cNvPr>
          <p:cNvPicPr>
            <a:picLocks noChangeAspect="1"/>
          </p:cNvPicPr>
          <p:nvPr/>
        </p:nvPicPr>
        <p:blipFill>
          <a:blip r:embed="rId2"/>
          <a:stretch>
            <a:fillRect/>
          </a:stretch>
        </p:blipFill>
        <p:spPr>
          <a:xfrm>
            <a:off x="640794" y="4284107"/>
            <a:ext cx="915353" cy="1098471"/>
          </a:xfrm>
          <a:prstGeom prst="rect">
            <a:avLst/>
          </a:prstGeom>
        </p:spPr>
      </p:pic>
      <p:sp>
        <p:nvSpPr>
          <p:cNvPr id="6" name="Text 2"/>
          <p:cNvSpPr/>
          <p:nvPr/>
        </p:nvSpPr>
        <p:spPr>
          <a:xfrm>
            <a:off x="1830705" y="4467106"/>
            <a:ext cx="2288619" cy="285988"/>
          </a:xfrm>
          <a:prstGeom prst="rect">
            <a:avLst/>
          </a:prstGeom>
          <a:noFill/>
          <a:ln/>
        </p:spPr>
        <p:txBody>
          <a:bodyPr wrap="none" lIns="0" tIns="0" rIns="0" bIns="0" rtlCol="0" anchor="t"/>
          <a:lstStyle/>
          <a:p>
            <a:pPr algn="l" indent="0" marL="0">
              <a:lnSpc>
                <a:spcPts val="2250"/>
              </a:lnSpc>
              <a:buNone/>
            </a:pPr>
            <a:r>
              <a:rPr lang="en-US" sz="1800" dirty="0">
                <a:solidFill>
                  <a:srgbClr val="2B4150"/>
                </a:solidFill>
                <a:latin typeface="MuseoModerno Medium" pitchFamily="34" charset="0"/>
                <a:ea typeface="MuseoModerno Medium" pitchFamily="34" charset="-122"/>
                <a:cs typeface="MuseoModerno Medium" pitchFamily="34" charset="-120"/>
              </a:rPr>
              <a:t>Definir Abstrações</a:t>
            </a:r>
            <a:endParaRPr lang="en-US" sz="1800" dirty="0"/>
          </a:p>
        </p:txBody>
      </p:sp>
      <p:sp>
        <p:nvSpPr>
          <p:cNvPr id="7" name="Text 3"/>
          <p:cNvSpPr/>
          <p:nvPr/>
        </p:nvSpPr>
        <p:spPr>
          <a:xfrm>
            <a:off x="1830705" y="4862870"/>
            <a:ext cx="12158901" cy="292894"/>
          </a:xfrm>
          <a:prstGeom prst="rect">
            <a:avLst/>
          </a:prstGeom>
          <a:noFill/>
          <a:ln/>
        </p:spPr>
        <p:txBody>
          <a:bodyPr wrap="none" lIns="0" tIns="0" rIns="0" bIns="0" rtlCol="0" anchor="t"/>
          <a:lstStyle/>
          <a:p>
            <a:pPr algn="l" indent="0" marL="0">
              <a:lnSpc>
                <a:spcPts val="2300"/>
              </a:lnSpc>
              <a:buNone/>
            </a:pPr>
            <a:r>
              <a:rPr lang="en-US" sz="1400" dirty="0">
                <a:solidFill>
                  <a:srgbClr val="2B4150"/>
                </a:solidFill>
                <a:latin typeface="Source Sans Pro" pitchFamily="34" charset="0"/>
                <a:ea typeface="Source Sans Pro" pitchFamily="34" charset="-122"/>
                <a:cs typeface="Source Sans Pro" pitchFamily="34" charset="-120"/>
              </a:rPr>
              <a:t>Criar interfaces ou classes abstratas.</a:t>
            </a:r>
            <a:endParaRPr lang="en-US" sz="1400" dirty="0"/>
          </a:p>
        </p:txBody>
      </p:sp>
      <p:pic>
        <p:nvPicPr>
          <p:cNvPr id="8" name="Image 2" descr="preencoded.png">    </p:cNvPr>
          <p:cNvPicPr>
            <a:picLocks noChangeAspect="1"/>
          </p:cNvPicPr>
          <p:nvPr/>
        </p:nvPicPr>
        <p:blipFill>
          <a:blip r:embed="rId3"/>
          <a:stretch>
            <a:fillRect/>
          </a:stretch>
        </p:blipFill>
        <p:spPr>
          <a:xfrm>
            <a:off x="640794" y="5382578"/>
            <a:ext cx="915353" cy="1098471"/>
          </a:xfrm>
          <a:prstGeom prst="rect">
            <a:avLst/>
          </a:prstGeom>
        </p:spPr>
      </p:pic>
      <p:sp>
        <p:nvSpPr>
          <p:cNvPr id="9" name="Text 4"/>
          <p:cNvSpPr/>
          <p:nvPr/>
        </p:nvSpPr>
        <p:spPr>
          <a:xfrm>
            <a:off x="1830705" y="5565577"/>
            <a:ext cx="2288619" cy="285988"/>
          </a:xfrm>
          <a:prstGeom prst="rect">
            <a:avLst/>
          </a:prstGeom>
          <a:noFill/>
          <a:ln/>
        </p:spPr>
        <p:txBody>
          <a:bodyPr wrap="none" lIns="0" tIns="0" rIns="0" bIns="0" rtlCol="0" anchor="t"/>
          <a:lstStyle/>
          <a:p>
            <a:pPr algn="l" indent="0" marL="0">
              <a:lnSpc>
                <a:spcPts val="2250"/>
              </a:lnSpc>
              <a:buNone/>
            </a:pPr>
            <a:r>
              <a:rPr lang="en-US" sz="1800" dirty="0">
                <a:solidFill>
                  <a:srgbClr val="2B4150"/>
                </a:solidFill>
                <a:latin typeface="MuseoModerno Medium" pitchFamily="34" charset="0"/>
                <a:ea typeface="MuseoModerno Medium" pitchFamily="34" charset="-122"/>
                <a:cs typeface="MuseoModerno Medium" pitchFamily="34" charset="-120"/>
              </a:rPr>
              <a:t>Dependência</a:t>
            </a:r>
            <a:endParaRPr lang="en-US" sz="1800" dirty="0"/>
          </a:p>
        </p:txBody>
      </p:sp>
      <p:sp>
        <p:nvSpPr>
          <p:cNvPr id="10" name="Text 5"/>
          <p:cNvSpPr/>
          <p:nvPr/>
        </p:nvSpPr>
        <p:spPr>
          <a:xfrm>
            <a:off x="1830705" y="5961340"/>
            <a:ext cx="12158901" cy="292894"/>
          </a:xfrm>
          <a:prstGeom prst="rect">
            <a:avLst/>
          </a:prstGeom>
          <a:noFill/>
          <a:ln/>
        </p:spPr>
        <p:txBody>
          <a:bodyPr wrap="none" lIns="0" tIns="0" rIns="0" bIns="0" rtlCol="0" anchor="t"/>
          <a:lstStyle/>
          <a:p>
            <a:pPr algn="l" indent="0" marL="0">
              <a:lnSpc>
                <a:spcPts val="2300"/>
              </a:lnSpc>
              <a:buNone/>
            </a:pPr>
            <a:r>
              <a:rPr lang="en-US" sz="1400" dirty="0">
                <a:solidFill>
                  <a:srgbClr val="2B4150"/>
                </a:solidFill>
                <a:latin typeface="Source Sans Pro" pitchFamily="34" charset="0"/>
                <a:ea typeface="Source Sans Pro" pitchFamily="34" charset="-122"/>
                <a:cs typeface="Source Sans Pro" pitchFamily="34" charset="-120"/>
              </a:rPr>
              <a:t>Módulos de alto nível dependem das abstrações.</a:t>
            </a:r>
            <a:endParaRPr lang="en-US" sz="1400" dirty="0"/>
          </a:p>
        </p:txBody>
      </p:sp>
      <p:pic>
        <p:nvPicPr>
          <p:cNvPr id="11" name="Image 3" descr="preencoded.png">    </p:cNvPr>
          <p:cNvPicPr>
            <a:picLocks noChangeAspect="1"/>
          </p:cNvPicPr>
          <p:nvPr/>
        </p:nvPicPr>
        <p:blipFill>
          <a:blip r:embed="rId4"/>
          <a:stretch>
            <a:fillRect/>
          </a:stretch>
        </p:blipFill>
        <p:spPr>
          <a:xfrm>
            <a:off x="640794" y="6481048"/>
            <a:ext cx="915353" cy="1098471"/>
          </a:xfrm>
          <a:prstGeom prst="rect">
            <a:avLst/>
          </a:prstGeom>
        </p:spPr>
      </p:pic>
      <p:sp>
        <p:nvSpPr>
          <p:cNvPr id="12" name="Text 6"/>
          <p:cNvSpPr/>
          <p:nvPr/>
        </p:nvSpPr>
        <p:spPr>
          <a:xfrm>
            <a:off x="1830705" y="6664047"/>
            <a:ext cx="2288619" cy="285988"/>
          </a:xfrm>
          <a:prstGeom prst="rect">
            <a:avLst/>
          </a:prstGeom>
          <a:noFill/>
          <a:ln/>
        </p:spPr>
        <p:txBody>
          <a:bodyPr wrap="none" lIns="0" tIns="0" rIns="0" bIns="0" rtlCol="0" anchor="t"/>
          <a:lstStyle/>
          <a:p>
            <a:pPr algn="l" indent="0" marL="0">
              <a:lnSpc>
                <a:spcPts val="2250"/>
              </a:lnSpc>
              <a:buNone/>
            </a:pPr>
            <a:r>
              <a:rPr lang="en-US" sz="1800" dirty="0">
                <a:solidFill>
                  <a:srgbClr val="2B4150"/>
                </a:solidFill>
                <a:latin typeface="MuseoModerno Medium" pitchFamily="34" charset="0"/>
                <a:ea typeface="MuseoModerno Medium" pitchFamily="34" charset="-122"/>
                <a:cs typeface="MuseoModerno Medium" pitchFamily="34" charset="-120"/>
              </a:rPr>
              <a:t>Implementação</a:t>
            </a:r>
            <a:endParaRPr lang="en-US" sz="1800" dirty="0"/>
          </a:p>
        </p:txBody>
      </p:sp>
      <p:sp>
        <p:nvSpPr>
          <p:cNvPr id="13" name="Text 7"/>
          <p:cNvSpPr/>
          <p:nvPr/>
        </p:nvSpPr>
        <p:spPr>
          <a:xfrm>
            <a:off x="1830705" y="7059811"/>
            <a:ext cx="12158901" cy="292894"/>
          </a:xfrm>
          <a:prstGeom prst="rect">
            <a:avLst/>
          </a:prstGeom>
          <a:noFill/>
          <a:ln/>
        </p:spPr>
        <p:txBody>
          <a:bodyPr wrap="none" lIns="0" tIns="0" rIns="0" bIns="0" rtlCol="0" anchor="t"/>
          <a:lstStyle/>
          <a:p>
            <a:pPr algn="l" indent="0" marL="0">
              <a:lnSpc>
                <a:spcPts val="2300"/>
              </a:lnSpc>
              <a:buNone/>
            </a:pPr>
            <a:r>
              <a:rPr lang="en-US" sz="1400" dirty="0">
                <a:solidFill>
                  <a:srgbClr val="2B4150"/>
                </a:solidFill>
                <a:latin typeface="Source Sans Pro" pitchFamily="34" charset="0"/>
                <a:ea typeface="Source Sans Pro" pitchFamily="34" charset="-122"/>
                <a:cs typeface="Source Sans Pro" pitchFamily="34" charset="-120"/>
              </a:rPr>
              <a:t>Implementações dependem das abstrações.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212300" y="474226"/>
            <a:ext cx="10205680" cy="538877"/>
          </a:xfrm>
          <a:prstGeom prst="rect">
            <a:avLst/>
          </a:prstGeom>
          <a:noFill/>
          <a:ln/>
        </p:spPr>
        <p:txBody>
          <a:bodyPr wrap="none" lIns="0" tIns="0" rIns="0" bIns="0" rtlCol="0" anchor="t"/>
          <a:lstStyle/>
          <a:p>
            <a:pPr algn="ctr" indent="0" marL="0">
              <a:lnSpc>
                <a:spcPts val="4200"/>
              </a:lnSpc>
              <a:buNone/>
            </a:pPr>
            <a:r>
              <a:rPr lang="en-US" sz="3350" dirty="0">
                <a:solidFill>
                  <a:srgbClr val="124E73"/>
                </a:solidFill>
                <a:latin typeface="MuseoModerno Medium" pitchFamily="34" charset="0"/>
                <a:ea typeface="MuseoModerno Medium" pitchFamily="34" charset="-122"/>
                <a:cs typeface="MuseoModerno Medium" pitchFamily="34" charset="-120"/>
              </a:rPr>
              <a:t>Exemplo de código: Abstração e Implementação </a:t>
            </a:r>
            <a:endParaRPr lang="en-US" sz="3350" dirty="0"/>
          </a:p>
        </p:txBody>
      </p:sp>
      <p:pic>
        <p:nvPicPr>
          <p:cNvPr id="3" name="Image 0" descr="preencoded.png">    </p:cNvPr>
          <p:cNvPicPr>
            <a:picLocks noChangeAspect="1"/>
          </p:cNvPicPr>
          <p:nvPr/>
        </p:nvPicPr>
        <p:blipFill>
          <a:blip r:embed="rId1"/>
          <a:stretch>
            <a:fillRect/>
          </a:stretch>
        </p:blipFill>
        <p:spPr>
          <a:xfrm>
            <a:off x="3281482" y="1357908"/>
            <a:ext cx="8067318" cy="5930146"/>
          </a:xfrm>
          <a:prstGeom prst="rect">
            <a:avLst/>
          </a:prstGeom>
        </p:spPr>
      </p:pic>
      <p:sp>
        <p:nvSpPr>
          <p:cNvPr id="4" name="Text 1"/>
          <p:cNvSpPr/>
          <p:nvPr/>
        </p:nvSpPr>
        <p:spPr>
          <a:xfrm>
            <a:off x="603528" y="7482007"/>
            <a:ext cx="13423344" cy="275749"/>
          </a:xfrm>
          <a:prstGeom prst="rect">
            <a:avLst/>
          </a:prstGeom>
          <a:noFill/>
          <a:ln/>
        </p:spPr>
        <p:txBody>
          <a:bodyPr wrap="none" lIns="0" tIns="0" rIns="0" bIns="0" rtlCol="0" anchor="t"/>
          <a:lstStyle/>
          <a:p>
            <a:pPr indent="0" marL="0">
              <a:lnSpc>
                <a:spcPts val="2150"/>
              </a:lnSpc>
              <a:buNone/>
            </a:pP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308616" y="896779"/>
            <a:ext cx="12013168" cy="708779"/>
          </a:xfrm>
          <a:prstGeom prst="rect">
            <a:avLst/>
          </a:prstGeom>
          <a:noFill/>
          <a:ln/>
        </p:spPr>
        <p:txBody>
          <a:bodyPr wrap="none" lIns="0" tIns="0" rIns="0" bIns="0" rtlCol="0" anchor="t"/>
          <a:lstStyle/>
          <a:p>
            <a:pPr algn="ct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Exemplo de código: Injeção de Dependência</a:t>
            </a:r>
            <a:endParaRPr lang="en-US" sz="4450" dirty="0"/>
          </a:p>
        </p:txBody>
      </p:sp>
      <p:pic>
        <p:nvPicPr>
          <p:cNvPr id="3" name="Image 0" descr="preencoded.png">    </p:cNvPr>
          <p:cNvPicPr>
            <a:picLocks noChangeAspect="1"/>
          </p:cNvPicPr>
          <p:nvPr/>
        </p:nvPicPr>
        <p:blipFill>
          <a:blip r:embed="rId1"/>
          <a:stretch>
            <a:fillRect/>
          </a:stretch>
        </p:blipFill>
        <p:spPr>
          <a:xfrm>
            <a:off x="793790" y="2059186"/>
            <a:ext cx="13042821" cy="4655463"/>
          </a:xfrm>
          <a:prstGeom prst="rect">
            <a:avLst/>
          </a:prstGeom>
        </p:spPr>
      </p:pic>
      <p:sp>
        <p:nvSpPr>
          <p:cNvPr id="4" name="Text 1"/>
          <p:cNvSpPr/>
          <p:nvPr/>
        </p:nvSpPr>
        <p:spPr>
          <a:xfrm>
            <a:off x="793790" y="6969800"/>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7032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Exemplo de código </a:t>
            </a:r>
            <a:endParaRPr lang="en-US" sz="4450" dirty="0"/>
          </a:p>
        </p:txBody>
      </p:sp>
      <p:pic>
        <p:nvPicPr>
          <p:cNvPr id="3" name="Image 0" descr="preencoded.png">    </p:cNvPr>
          <p:cNvPicPr>
            <a:picLocks noChangeAspect="1"/>
          </p:cNvPicPr>
          <p:nvPr/>
        </p:nvPicPr>
        <p:blipFill>
          <a:blip r:embed="rId1"/>
          <a:stretch>
            <a:fillRect/>
          </a:stretch>
        </p:blipFill>
        <p:spPr>
          <a:xfrm>
            <a:off x="793790" y="2832735"/>
            <a:ext cx="13042821" cy="3108484"/>
          </a:xfrm>
          <a:prstGeom prst="rect">
            <a:avLst/>
          </a:prstGeom>
        </p:spPr>
      </p:pic>
      <p:sp>
        <p:nvSpPr>
          <p:cNvPr id="4" name="Text 1"/>
          <p:cNvSpPr/>
          <p:nvPr/>
        </p:nvSpPr>
        <p:spPr>
          <a:xfrm>
            <a:off x="793790" y="6196370"/>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9804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Antipadrões a evitar</a:t>
            </a:r>
            <a:endParaRPr lang="en-US" sz="4450" dirty="0"/>
          </a:p>
        </p:txBody>
      </p:sp>
      <p:sp>
        <p:nvSpPr>
          <p:cNvPr id="4" name="Text 1"/>
          <p:cNvSpPr/>
          <p:nvPr/>
        </p:nvSpPr>
        <p:spPr>
          <a:xfrm>
            <a:off x="6280190" y="2546985"/>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Dependência direta de implementações concretas. Uso excessivo de singletons. Violação do princípio da responsabilidade única.</a:t>
            </a:r>
            <a:endParaRPr lang="en-US" sz="1750" dirty="0"/>
          </a:p>
        </p:txBody>
      </p:sp>
      <p:sp>
        <p:nvSpPr>
          <p:cNvPr id="5" name="Shape 2"/>
          <p:cNvSpPr/>
          <p:nvPr/>
        </p:nvSpPr>
        <p:spPr>
          <a:xfrm>
            <a:off x="6280190" y="3527941"/>
            <a:ext cx="3664863" cy="1669852"/>
          </a:xfrm>
          <a:prstGeom prst="roundRect">
            <a:avLst>
              <a:gd name="adj" fmla="val 2038"/>
            </a:avLst>
          </a:prstGeom>
          <a:solidFill>
            <a:srgbClr val="F3EEE3"/>
          </a:solidFill>
          <a:ln/>
        </p:spPr>
      </p:sp>
      <p:sp>
        <p:nvSpPr>
          <p:cNvPr id="6" name="Text 3"/>
          <p:cNvSpPr/>
          <p:nvPr/>
        </p:nvSpPr>
        <p:spPr>
          <a:xfrm>
            <a:off x="6507004" y="3754755"/>
            <a:ext cx="3009781" cy="354330"/>
          </a:xfrm>
          <a:prstGeom prst="rect">
            <a:avLst/>
          </a:prstGeom>
          <a:noFill/>
          <a:ln/>
        </p:spPr>
        <p:txBody>
          <a:bodyPr wrap="none" lIns="0" tIns="0" rIns="0" bIns="0" rtlCol="0" anchor="t"/>
          <a:lstStyle/>
          <a:p>
            <a:pPr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Dependência Concreta</a:t>
            </a:r>
            <a:endParaRPr lang="en-US" sz="2200" dirty="0"/>
          </a:p>
        </p:txBody>
      </p:sp>
      <p:sp>
        <p:nvSpPr>
          <p:cNvPr id="7" name="Text 4"/>
          <p:cNvSpPr/>
          <p:nvPr/>
        </p:nvSpPr>
        <p:spPr>
          <a:xfrm>
            <a:off x="6507004" y="4245173"/>
            <a:ext cx="3211235" cy="362903"/>
          </a:xfrm>
          <a:prstGeom prst="rect">
            <a:avLst/>
          </a:prstGeom>
          <a:noFill/>
          <a:ln/>
        </p:spPr>
        <p:txBody>
          <a:bodyPr wrap="non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Dificulta a substituição e teste.</a:t>
            </a:r>
            <a:endParaRPr lang="en-US" sz="1750" dirty="0"/>
          </a:p>
        </p:txBody>
      </p:sp>
      <p:sp>
        <p:nvSpPr>
          <p:cNvPr id="8" name="Shape 5"/>
          <p:cNvSpPr/>
          <p:nvPr/>
        </p:nvSpPr>
        <p:spPr>
          <a:xfrm>
            <a:off x="10171867" y="3527941"/>
            <a:ext cx="3664863" cy="1669852"/>
          </a:xfrm>
          <a:prstGeom prst="roundRect">
            <a:avLst>
              <a:gd name="adj" fmla="val 2038"/>
            </a:avLst>
          </a:prstGeom>
          <a:solidFill>
            <a:srgbClr val="F3EEE3"/>
          </a:solidFill>
          <a:ln/>
        </p:spPr>
      </p:sp>
      <p:sp>
        <p:nvSpPr>
          <p:cNvPr id="9" name="Text 6"/>
          <p:cNvSpPr/>
          <p:nvPr/>
        </p:nvSpPr>
        <p:spPr>
          <a:xfrm>
            <a:off x="10398681" y="375475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Singletons</a:t>
            </a:r>
            <a:endParaRPr lang="en-US" sz="2200" dirty="0"/>
          </a:p>
        </p:txBody>
      </p:sp>
      <p:sp>
        <p:nvSpPr>
          <p:cNvPr id="10" name="Text 7"/>
          <p:cNvSpPr/>
          <p:nvPr/>
        </p:nvSpPr>
        <p:spPr>
          <a:xfrm>
            <a:off x="10398681" y="4245173"/>
            <a:ext cx="3211235" cy="72580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Podem criar dependências implícitas.</a:t>
            </a:r>
            <a:endParaRPr lang="en-US" sz="1750" dirty="0"/>
          </a:p>
        </p:txBody>
      </p:sp>
      <p:sp>
        <p:nvSpPr>
          <p:cNvPr id="11" name="Shape 8"/>
          <p:cNvSpPr/>
          <p:nvPr/>
        </p:nvSpPr>
        <p:spPr>
          <a:xfrm>
            <a:off x="6280190" y="5424607"/>
            <a:ext cx="7556421" cy="1306949"/>
          </a:xfrm>
          <a:prstGeom prst="roundRect">
            <a:avLst>
              <a:gd name="adj" fmla="val 2603"/>
            </a:avLst>
          </a:prstGeom>
          <a:solidFill>
            <a:srgbClr val="F3EEE3"/>
          </a:solidFill>
          <a:ln/>
        </p:spPr>
      </p:sp>
      <p:sp>
        <p:nvSpPr>
          <p:cNvPr id="12" name="Text 9"/>
          <p:cNvSpPr/>
          <p:nvPr/>
        </p:nvSpPr>
        <p:spPr>
          <a:xfrm>
            <a:off x="6507004" y="5651421"/>
            <a:ext cx="3283982" cy="354330"/>
          </a:xfrm>
          <a:prstGeom prst="rect">
            <a:avLst/>
          </a:prstGeom>
          <a:noFill/>
          <a:ln/>
        </p:spPr>
        <p:txBody>
          <a:bodyPr wrap="none" lIns="0" tIns="0" rIns="0" bIns="0" rtlCol="0" anchor="t"/>
          <a:lstStyle/>
          <a:p>
            <a:pPr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Responsabilidade Única</a:t>
            </a:r>
            <a:endParaRPr lang="en-US" sz="2200" dirty="0"/>
          </a:p>
        </p:txBody>
      </p:sp>
      <p:sp>
        <p:nvSpPr>
          <p:cNvPr id="13" name="Text 10"/>
          <p:cNvSpPr/>
          <p:nvPr/>
        </p:nvSpPr>
        <p:spPr>
          <a:xfrm>
            <a:off x="6507004" y="6141839"/>
            <a:ext cx="7102793" cy="362903"/>
          </a:xfrm>
          <a:prstGeom prst="rect">
            <a:avLst/>
          </a:prstGeom>
          <a:noFill/>
          <a:ln/>
        </p:spPr>
        <p:txBody>
          <a:bodyPr wrap="non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Classes devem ter um único propósito.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4AD422BE8EF647BE6372CF0EEC2666" ma:contentTypeVersion="4" ma:contentTypeDescription="Crie um novo documento." ma:contentTypeScope="" ma:versionID="655df5f344c45a1bae355ff6e3dd1898">
  <xsd:schema xmlns:xsd="http://www.w3.org/2001/XMLSchema" xmlns:xs="http://www.w3.org/2001/XMLSchema" xmlns:p="http://schemas.microsoft.com/office/2006/metadata/properties" xmlns:ns2="1537cd5c-ba98-4e91-a995-dcff6c37dd73" targetNamespace="http://schemas.microsoft.com/office/2006/metadata/properties" ma:root="true" ma:fieldsID="9464fde95a06a20745957182a1d46fa4" ns2:_="">
    <xsd:import namespace="1537cd5c-ba98-4e91-a995-dcff6c37dd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37cd5c-ba98-4e91-a995-dcff6c37dd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3BF2F2-10E8-4E57-8A03-315C35766BC4}"/>
</file>

<file path=customXml/itemProps2.xml><?xml version="1.0" encoding="utf-8"?>
<ds:datastoreItem xmlns:ds="http://schemas.openxmlformats.org/officeDocument/2006/customXml" ds:itemID="{796B6C3F-2D2A-45D2-B377-2BA8E0D1B9A9}"/>
</file>

<file path=customXml/itemProps3.xml><?xml version="1.0" encoding="utf-8"?>
<ds:datastoreItem xmlns:ds="http://schemas.openxmlformats.org/officeDocument/2006/customXml" ds:itemID="{7B9F400B-7828-474A-A6DD-6770537DEF48}"/>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2025-02-17T19:17:15Z</dcterms:created>
  <dcterms:modified xsi:type="dcterms:W3CDTF">2025-02-17T19:17:15Z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0x010100C84AD422BE8EF647BE6372CF0EEC2666</vt:lpwstr>
  </property>
</Properties>
</file>